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26" r:id="rId3"/>
    <p:sldId id="327" r:id="rId4"/>
    <p:sldId id="331" r:id="rId5"/>
    <p:sldId id="328" r:id="rId6"/>
    <p:sldId id="273" r:id="rId7"/>
    <p:sldId id="313" r:id="rId8"/>
    <p:sldId id="276" r:id="rId9"/>
    <p:sldId id="319" r:id="rId10"/>
    <p:sldId id="332" r:id="rId11"/>
    <p:sldId id="317" r:id="rId12"/>
    <p:sldId id="315" r:id="rId13"/>
    <p:sldId id="316" r:id="rId14"/>
    <p:sldId id="329" r:id="rId15"/>
    <p:sldId id="277" r:id="rId16"/>
    <p:sldId id="278" r:id="rId17"/>
    <p:sldId id="279" r:id="rId18"/>
    <p:sldId id="280" r:id="rId19"/>
    <p:sldId id="281" r:id="rId20"/>
    <p:sldId id="318" r:id="rId21"/>
    <p:sldId id="284" r:id="rId22"/>
    <p:sldId id="321" r:id="rId23"/>
    <p:sldId id="322" r:id="rId24"/>
    <p:sldId id="323" r:id="rId25"/>
    <p:sldId id="324" r:id="rId26"/>
    <p:sldId id="333" r:id="rId27"/>
    <p:sldId id="282" r:id="rId28"/>
    <p:sldId id="286" r:id="rId29"/>
    <p:sldId id="285" r:id="rId30"/>
    <p:sldId id="334" r:id="rId31"/>
    <p:sldId id="287" r:id="rId32"/>
    <p:sldId id="305" r:id="rId33"/>
    <p:sldId id="306" r:id="rId34"/>
    <p:sldId id="304" r:id="rId35"/>
    <p:sldId id="307" r:id="rId36"/>
    <p:sldId id="309" r:id="rId37"/>
    <p:sldId id="310" r:id="rId38"/>
    <p:sldId id="311" r:id="rId39"/>
    <p:sldId id="308" r:id="rId40"/>
    <p:sldId id="283" r:id="rId41"/>
    <p:sldId id="297" r:id="rId42"/>
    <p:sldId id="325" r:id="rId43"/>
    <p:sldId id="330" r:id="rId44"/>
    <p:sldId id="288" r:id="rId45"/>
    <p:sldId id="291" r:id="rId46"/>
    <p:sldId id="289" r:id="rId47"/>
    <p:sldId id="290" r:id="rId48"/>
    <p:sldId id="292" r:id="rId49"/>
    <p:sldId id="293" r:id="rId50"/>
    <p:sldId id="320" r:id="rId5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478" autoAdjust="0"/>
  </p:normalViewPr>
  <p:slideViewPr>
    <p:cSldViewPr>
      <p:cViewPr>
        <p:scale>
          <a:sx n="33" d="100"/>
          <a:sy n="33" d="100"/>
        </p:scale>
        <p:origin x="-2214" y="-5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1D79-6653-435E-91F3-96D1129E6572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C3F67-2D48-4B75-BFA4-5392A124385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86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programm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en.wikipedia.org/wiki/Asynchronous_I/O" TargetMode="External"/><Relationship Id="rId4" Type="http://schemas.openxmlformats.org/officeDocument/2006/relationships/hyperlink" Target="http://en.wikipedia.org/wiki/Non-blocking_algorithm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Synchroon</a:t>
            </a:r>
            <a:r>
              <a:rPr lang="en-US" dirty="0" smtClean="0"/>
              <a:t>: </a:t>
            </a:r>
            <a:r>
              <a:rPr lang="en-US" dirty="0" err="1" smtClean="0"/>
              <a:t>alles</a:t>
            </a:r>
            <a:r>
              <a:rPr lang="en-US" dirty="0" smtClean="0"/>
              <a:t> in </a:t>
            </a:r>
            <a:r>
              <a:rPr lang="en-US" dirty="0" err="1" smtClean="0"/>
              <a:t>zelfde</a:t>
            </a:r>
            <a:r>
              <a:rPr lang="en-US" dirty="0" smtClean="0"/>
              <a:t> tempo; 1 </a:t>
            </a:r>
            <a:r>
              <a:rPr lang="en-US" dirty="0" err="1" smtClean="0"/>
              <a:t>globale</a:t>
            </a:r>
            <a:r>
              <a:rPr lang="en-US" dirty="0" smtClean="0"/>
              <a:t> </a:t>
            </a:r>
            <a:r>
              <a:rPr lang="en-US" dirty="0" err="1" smtClean="0"/>
              <a:t>klok</a:t>
            </a:r>
            <a:r>
              <a:rPr lang="en-US" baseline="0" dirty="0" smtClean="0"/>
              <a:t> (e</a:t>
            </a:r>
            <a:r>
              <a:rPr lang="en-US" dirty="0" smtClean="0"/>
              <a:t>lectronica!)</a:t>
            </a:r>
          </a:p>
          <a:p>
            <a:r>
              <a:rPr lang="en-US" dirty="0" smtClean="0"/>
              <a:t>=&gt;</a:t>
            </a:r>
            <a:r>
              <a:rPr lang="en-US" baseline="0" dirty="0" smtClean="0"/>
              <a:t> Maar </a:t>
            </a:r>
            <a:r>
              <a:rPr lang="en-US" baseline="0" dirty="0" err="1" smtClean="0"/>
              <a:t>dat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hoe de term in </a:t>
            </a:r>
            <a:r>
              <a:rPr lang="en-US" baseline="0" dirty="0" err="1" smtClean="0"/>
              <a:t>informatica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2402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push:</a:t>
            </a:r>
            <a:r>
              <a:rPr lang="en-US" baseline="0" dirty="0" smtClean="0"/>
              <a:t> “unsolicited” </a:t>
            </a:r>
            <a:r>
              <a:rPr lang="en-US" baseline="0" dirty="0" err="1" smtClean="0"/>
              <a:t>ofwel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ongevraagde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informatie</a:t>
            </a:r>
            <a:endParaRPr lang="en-US" baseline="0" dirty="0" smtClean="0"/>
          </a:p>
          <a:p>
            <a:pPr marL="171450" indent="-171450">
              <a:buFont typeface="Symbol"/>
              <a:buChar char="Þ"/>
            </a:pPr>
            <a:r>
              <a:rPr lang="en-US" baseline="0" dirty="0" err="1" smtClean="0"/>
              <a:t>Vandaar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tweewegcommunicatie</a:t>
            </a:r>
            <a:r>
              <a:rPr lang="en-US" baseline="0" dirty="0" smtClean="0"/>
              <a:t> op het </a:t>
            </a:r>
            <a:r>
              <a:rPr lang="en-US" baseline="0" dirty="0" err="1" smtClean="0"/>
              <a:t>groene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verkeersbord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enkele</a:t>
            </a:r>
            <a:r>
              <a:rPr lang="en-US" baseline="0" dirty="0" smtClean="0"/>
              <a:t> sheets </a:t>
            </a:r>
            <a:r>
              <a:rPr lang="en-US" baseline="0" dirty="0" err="1" smtClean="0"/>
              <a:t>terug</a:t>
            </a:r>
            <a:endParaRPr lang="en-US" baseline="0" dirty="0" smtClean="0"/>
          </a:p>
          <a:p>
            <a:pPr marL="171450" indent="-171450">
              <a:buFont typeface="Symbol"/>
              <a:buChar char="Þ"/>
            </a:pPr>
            <a:r>
              <a:rPr lang="en-US" baseline="0" dirty="0" smtClean="0"/>
              <a:t> in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geval</a:t>
            </a:r>
            <a:r>
              <a:rPr lang="en-US" baseline="0" dirty="0" smtClean="0"/>
              <a:t> is de </a:t>
            </a:r>
            <a:r>
              <a:rPr lang="en-US" baseline="0" dirty="0" err="1" smtClean="0"/>
              <a:t>ongevraagde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informatie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nuttig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scheelt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nl</a:t>
            </a:r>
            <a:r>
              <a:rPr lang="en-US" baseline="0" dirty="0" smtClean="0"/>
              <a:t>. heel </a:t>
            </a:r>
            <a:r>
              <a:rPr lang="en-US" baseline="0" dirty="0" err="1" smtClean="0"/>
              <a:t>veel</a:t>
            </a:r>
            <a:r>
              <a:rPr lang="en-US" baseline="0" smtClean="0"/>
              <a:t> resources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9376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hoeft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multithreaded (GUI event loop!) maar is het </a:t>
            </a:r>
            <a:r>
              <a:rPr lang="en-US" dirty="0" err="1" smtClean="0"/>
              <a:t>vaak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Verwacht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multithreading issues!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cursus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883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A-rhythmic timing – </a:t>
            </a:r>
            <a:r>
              <a:rPr lang="en-US" dirty="0" err="1" smtClean="0"/>
              <a:t>denk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barcode (of </a:t>
            </a:r>
            <a:r>
              <a:rPr lang="en-US" dirty="0" err="1" smtClean="0"/>
              <a:t>morsecode</a:t>
            </a:r>
            <a:r>
              <a:rPr lang="en-US" dirty="0" smtClean="0"/>
              <a:t>, of </a:t>
            </a:r>
            <a:r>
              <a:rPr lang="en-US" dirty="0" err="1" smtClean="0"/>
              <a:t>hartslag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Denk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synchroon</a:t>
            </a:r>
            <a:r>
              <a:rPr lang="en-US" dirty="0" smtClean="0"/>
              <a:t> </a:t>
            </a:r>
            <a:r>
              <a:rPr lang="en-US" dirty="0" err="1" smtClean="0"/>
              <a:t>bv</a:t>
            </a:r>
            <a:r>
              <a:rPr lang="en-US" dirty="0" smtClean="0"/>
              <a:t>.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sinusgolf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7731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Estafette</a:t>
            </a:r>
            <a:r>
              <a:rPr lang="en-US" dirty="0" smtClean="0"/>
              <a:t>: </a:t>
            </a:r>
            <a:r>
              <a:rPr lang="en-US" dirty="0" err="1" smtClean="0"/>
              <a:t>elke</a:t>
            </a:r>
            <a:r>
              <a:rPr lang="en-US" dirty="0" smtClean="0"/>
              <a:t> </a:t>
            </a:r>
            <a:r>
              <a:rPr lang="en-US" dirty="0" err="1" smtClean="0"/>
              <a:t>loper</a:t>
            </a:r>
            <a:r>
              <a:rPr lang="en-US" dirty="0" smtClean="0"/>
              <a:t> =</a:t>
            </a:r>
            <a:r>
              <a:rPr lang="en-US" baseline="0" dirty="0" smtClean="0"/>
              <a:t> 1 call; team = </a:t>
            </a:r>
            <a:r>
              <a:rPr lang="en-US" baseline="0" dirty="0" err="1" smtClean="0"/>
              <a:t>afhandeling</a:t>
            </a:r>
            <a:r>
              <a:rPr lang="en-US" baseline="0" dirty="0" smtClean="0"/>
              <a:t> v 1 request</a:t>
            </a:r>
            <a:br>
              <a:rPr lang="en-US" baseline="0" dirty="0" smtClean="0"/>
            </a:br>
            <a:r>
              <a:rPr lang="en-US" baseline="0" dirty="0" err="1" smtClean="0"/>
              <a:t>individuele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lopers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sneller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langzamer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; later </a:t>
            </a:r>
            <a:r>
              <a:rPr lang="en-US" baseline="0" dirty="0" err="1" smtClean="0"/>
              <a:t>startend</a:t>
            </a:r>
            <a:r>
              <a:rPr lang="en-US" baseline="0" dirty="0" smtClean="0"/>
              <a:t> team _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_ </a:t>
            </a:r>
            <a:r>
              <a:rPr lang="en-US" baseline="0" dirty="0" err="1" smtClean="0"/>
              <a:t>winnen</a:t>
            </a:r>
            <a:endParaRPr lang="en-US" baseline="0" dirty="0" smtClean="0"/>
          </a:p>
          <a:p>
            <a:r>
              <a:rPr lang="en-US" baseline="0" dirty="0" smtClean="0"/>
              <a:t>(Baton drop =&gt; error handling)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24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cursus</a:t>
            </a:r>
            <a:r>
              <a:rPr lang="en-US" baseline="0" dirty="0" smtClean="0"/>
              <a:t>:</a:t>
            </a:r>
            <a:endParaRPr lang="en-US" dirty="0" smtClean="0"/>
          </a:p>
          <a:p>
            <a:endParaRPr lang="nl-NL" dirty="0" smtClean="0"/>
          </a:p>
          <a:p>
            <a:r>
              <a:rPr lang="nl-NL" dirty="0" smtClean="0"/>
              <a:t>Synchroon:</a:t>
            </a:r>
            <a:r>
              <a:rPr lang="nl-NL" baseline="0" dirty="0" smtClean="0"/>
              <a:t> </a:t>
            </a:r>
            <a:r>
              <a:rPr lang="nl-NL" dirty="0" smtClean="0"/>
              <a:t>wachten op antwoord = </a:t>
            </a:r>
            <a:r>
              <a:rPr lang="nl-NL" dirty="0" err="1" smtClean="0"/>
              <a:t>blocking</a:t>
            </a:r>
            <a:r>
              <a:rPr lang="nl-NL" dirty="0" smtClean="0"/>
              <a:t> = suboptimaal (thread!) resourcegebruik, bijv.:</a:t>
            </a:r>
          </a:p>
          <a:p>
            <a:r>
              <a:rPr lang="nl-NL" dirty="0" smtClean="0"/>
              <a:t>- </a:t>
            </a:r>
            <a:r>
              <a:rPr lang="nl-NL" dirty="0" err="1" smtClean="0"/>
              <a:t>Std</a:t>
            </a:r>
            <a:r>
              <a:rPr lang="nl-NL" dirty="0" smtClean="0"/>
              <a:t>. Java I/O</a:t>
            </a:r>
          </a:p>
          <a:p>
            <a:r>
              <a:rPr lang="nl-NL" dirty="0" smtClean="0"/>
              <a:t>- RMI (EJB), HTTP (</a:t>
            </a:r>
            <a:r>
              <a:rPr lang="nl-NL" dirty="0" err="1" smtClean="0"/>
              <a:t>webservices</a:t>
            </a:r>
            <a:r>
              <a:rPr lang="nl-NL" dirty="0" smtClean="0"/>
              <a:t>) – m.u.v. Ajax</a:t>
            </a:r>
          </a:p>
          <a:p>
            <a:r>
              <a:rPr lang="nl-NL" dirty="0" smtClean="0"/>
              <a:t>Asynchroon:</a:t>
            </a:r>
          </a:p>
          <a:p>
            <a:pPr marL="228600" indent="-228600">
              <a:buAutoNum type="alphaUcPeriod"/>
            </a:pPr>
            <a:r>
              <a:rPr lang="nl-NL" dirty="0" smtClean="0"/>
              <a:t>poll voor antwoord</a:t>
            </a:r>
          </a:p>
          <a:p>
            <a:pPr marL="171450" indent="-171450">
              <a:buFontTx/>
              <a:buChar char="-"/>
            </a:pPr>
            <a:r>
              <a:rPr lang="nl-NL" dirty="0" err="1" smtClean="0"/>
              <a:t>Future</a:t>
            </a:r>
            <a:endParaRPr lang="nl-NL" dirty="0" smtClean="0"/>
          </a:p>
          <a:p>
            <a:pPr marL="171450" indent="-171450">
              <a:buFontTx/>
              <a:buChar char="-"/>
            </a:pPr>
            <a:r>
              <a:rPr lang="nl-NL" dirty="0" err="1" smtClean="0"/>
              <a:t>Executor</a:t>
            </a:r>
            <a:r>
              <a:rPr lang="nl-NL" dirty="0" smtClean="0"/>
              <a:t>(</a:t>
            </a:r>
            <a:r>
              <a:rPr lang="nl-NL" dirty="0" err="1" smtClean="0"/>
              <a:t>Completion</a:t>
            </a:r>
            <a:r>
              <a:rPr lang="nl-NL" dirty="0" smtClean="0"/>
              <a:t>)Service</a:t>
            </a:r>
          </a:p>
          <a:p>
            <a:r>
              <a:rPr lang="nl-NL" dirty="0" smtClean="0"/>
              <a:t>B. event(</a:t>
            </a:r>
            <a:r>
              <a:rPr lang="nl-NL" dirty="0" err="1" smtClean="0"/>
              <a:t>listener</a:t>
            </a:r>
            <a:r>
              <a:rPr lang="nl-NL" dirty="0" smtClean="0"/>
              <a:t>) / </a:t>
            </a:r>
            <a:r>
              <a:rPr lang="nl-NL" dirty="0" err="1" smtClean="0"/>
              <a:t>callback</a:t>
            </a:r>
            <a:r>
              <a:rPr lang="nl-NL" dirty="0" smtClean="0"/>
              <a:t>:</a:t>
            </a:r>
          </a:p>
          <a:p>
            <a:r>
              <a:rPr lang="nl-NL" dirty="0" smtClean="0"/>
              <a:t>- Java NIO &amp; NIO.2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Swing MVC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JEE7 </a:t>
            </a:r>
            <a:r>
              <a:rPr lang="en-US" dirty="0" err="1" smtClean="0"/>
              <a:t>Websocket</a:t>
            </a:r>
            <a:r>
              <a:rPr lang="en-US" dirty="0" smtClean="0"/>
              <a:t> API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JAX-RS client API</a:t>
            </a:r>
            <a:endParaRPr lang="nl-NL" dirty="0" smtClean="0"/>
          </a:p>
          <a:p>
            <a:endParaRPr lang="nl-NL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1760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Inversion of control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477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Fire&amp;forget</a:t>
            </a:r>
            <a:r>
              <a:rPr lang="en-US" dirty="0" smtClean="0"/>
              <a:t>: 1-way </a:t>
            </a:r>
            <a:r>
              <a:rPr lang="en-US" dirty="0" err="1" smtClean="0"/>
              <a:t>berichten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.. Maar: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meestal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antwoord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..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679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Calback</a:t>
            </a:r>
            <a:r>
              <a:rPr lang="en-US" dirty="0" smtClean="0"/>
              <a:t>.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al </a:t>
            </a:r>
            <a:r>
              <a:rPr lang="en-US" dirty="0" err="1" smtClean="0"/>
              <a:t>mee</a:t>
            </a:r>
            <a:r>
              <a:rPr lang="en-US" dirty="0" smtClean="0"/>
              <a:t> </a:t>
            </a:r>
            <a:r>
              <a:rPr lang="en-US" dirty="0" err="1" smtClean="0"/>
              <a:t>gewerkt</a:t>
            </a:r>
            <a:r>
              <a:rPr lang="en-US" dirty="0" smtClean="0"/>
              <a:t>? </a:t>
            </a:r>
            <a:r>
              <a:rPr lang="en-US" dirty="0" err="1" smtClean="0"/>
              <a:t>Bijv</a:t>
            </a:r>
            <a:r>
              <a:rPr lang="en-US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Java8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Swing/AWT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Ajax (.</a:t>
            </a:r>
            <a:r>
              <a:rPr lang="en-US" dirty="0" err="1" smtClean="0"/>
              <a:t>js</a:t>
            </a:r>
            <a:r>
              <a:rPr lang="en-US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Vert.x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Rxjava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(</a:t>
            </a:r>
            <a:r>
              <a:rPr lang="en-US" dirty="0" err="1" smtClean="0"/>
              <a:t>Akka</a:t>
            </a:r>
            <a:r>
              <a:rPr lang="en-US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NB callback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snel</a:t>
            </a:r>
            <a:r>
              <a:rPr lang="en-US" dirty="0" smtClean="0"/>
              <a:t> &amp; non-blocking </a:t>
            </a:r>
            <a:r>
              <a:rPr lang="en-US" dirty="0" err="1" smtClean="0"/>
              <a:t>zijn</a:t>
            </a:r>
            <a:r>
              <a:rPr lang="en-US" dirty="0" smtClean="0"/>
              <a:t>;</a:t>
            </a:r>
            <a:r>
              <a:rPr lang="en-US" baseline="0" dirty="0" smtClean="0"/>
              <a:t> runt </a:t>
            </a:r>
            <a:r>
              <a:rPr lang="en-US" baseline="0" dirty="0" err="1" smtClean="0"/>
              <a:t>nl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in main thread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427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“late response”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217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Callback hell: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Flow </a:t>
            </a:r>
            <a:r>
              <a:rPr lang="en-US" dirty="0" err="1" smtClean="0"/>
              <a:t>lastig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volgen</a:t>
            </a:r>
            <a:r>
              <a:rPr lang="en-US" dirty="0" smtClean="0"/>
              <a:t> (</a:t>
            </a:r>
            <a:r>
              <a:rPr lang="en-US" dirty="0" err="1" smtClean="0"/>
              <a:t>plaatje</a:t>
            </a:r>
            <a:r>
              <a:rPr lang="en-US" dirty="0" smtClean="0"/>
              <a:t> spaghetti)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Debuggen</a:t>
            </a:r>
            <a:r>
              <a:rPr lang="en-US" dirty="0" smtClean="0"/>
              <a:t> (</a:t>
            </a:r>
            <a:r>
              <a:rPr lang="en-US" dirty="0" err="1" smtClean="0"/>
              <a:t>plaatje</a:t>
            </a:r>
            <a:r>
              <a:rPr lang="en-US" dirty="0" smtClean="0"/>
              <a:t> </a:t>
            </a:r>
            <a:r>
              <a:rPr lang="en-US" dirty="0" err="1" smtClean="0"/>
              <a:t>kever</a:t>
            </a:r>
            <a:r>
              <a:rPr lang="en-US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Foutafh</a:t>
            </a:r>
            <a:r>
              <a:rPr lang="en-US" dirty="0" smtClean="0"/>
              <a:t>. </a:t>
            </a:r>
            <a:r>
              <a:rPr lang="en-US" dirty="0" err="1" smtClean="0"/>
              <a:t>Lastig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2464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Synchroon</a:t>
            </a:r>
            <a:r>
              <a:rPr lang="en-US" dirty="0" smtClean="0"/>
              <a:t>: head-of-line blocking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4961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Deep-nested callbacks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67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Aanroeper</a:t>
            </a:r>
            <a:r>
              <a:rPr lang="en-US" dirty="0" smtClean="0"/>
              <a:t> </a:t>
            </a:r>
            <a:r>
              <a:rPr lang="en-US" dirty="0" err="1" smtClean="0"/>
              <a:t>render_item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r>
              <a:rPr lang="en-US" dirty="0" smtClean="0"/>
              <a:t> callback </a:t>
            </a:r>
            <a:r>
              <a:rPr lang="en-US" dirty="0" err="1" smtClean="0"/>
              <a:t>definieren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4264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“turtles all the</a:t>
            </a:r>
            <a:r>
              <a:rPr lang="en-US" baseline="0" dirty="0" smtClean="0"/>
              <a:t> way down</a:t>
            </a:r>
            <a:r>
              <a:rPr lang="en-US" baseline="0" dirty="0" smtClean="0"/>
              <a:t>” (</a:t>
            </a:r>
            <a:r>
              <a:rPr lang="en-US" baseline="0" dirty="0" err="1" smtClean="0"/>
              <a:t>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volgende</a:t>
            </a:r>
            <a:r>
              <a:rPr lang="en-US" baseline="0" dirty="0" smtClean="0"/>
              <a:t> sheet)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8074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0" dirty="0" err="1" smtClean="0"/>
              <a:t>don’t</a:t>
            </a:r>
            <a:r>
              <a:rPr lang="nl-NL" b="0" dirty="0" smtClean="0"/>
              <a:t> break the </a:t>
            </a:r>
            <a:r>
              <a:rPr lang="nl-NL" b="0" dirty="0" err="1" smtClean="0"/>
              <a:t>callback</a:t>
            </a:r>
            <a:r>
              <a:rPr lang="nl-NL" b="0" dirty="0" smtClean="0"/>
              <a:t> chain! </a:t>
            </a:r>
            <a:r>
              <a:rPr lang="nl-NL" b="0" dirty="0" smtClean="0"/>
              <a:t>Anders </a:t>
            </a:r>
            <a:r>
              <a:rPr lang="nl-NL" b="0" dirty="0" smtClean="0"/>
              <a:t>gebeurt</a:t>
            </a:r>
            <a:r>
              <a:rPr lang="nl-NL" b="0" baseline="0" dirty="0" smtClean="0"/>
              <a:t> er niks – </a:t>
            </a:r>
            <a:r>
              <a:rPr lang="nl-NL" b="0" baseline="0" dirty="0" err="1" smtClean="0"/>
              <a:t>callback</a:t>
            </a:r>
            <a:r>
              <a:rPr lang="nl-NL" b="0" baseline="0" dirty="0" smtClean="0"/>
              <a:t> niet aangeroepen &amp; return </a:t>
            </a:r>
            <a:r>
              <a:rPr lang="nl-NL" b="0" baseline="0" dirty="0" err="1" smtClean="0"/>
              <a:t>value</a:t>
            </a:r>
            <a:r>
              <a:rPr lang="nl-NL" b="0" baseline="0" dirty="0" smtClean="0"/>
              <a:t> wordt </a:t>
            </a:r>
            <a:r>
              <a:rPr lang="nl-NL" b="0" baseline="0" dirty="0" err="1" smtClean="0"/>
              <a:t>ignored</a:t>
            </a:r>
            <a:endParaRPr lang="nl-NL" b="0" baseline="0" dirty="0" smtClean="0"/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Als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eenmaal</a:t>
            </a:r>
            <a:r>
              <a:rPr lang="en-US" baseline="0" dirty="0" smtClean="0"/>
              <a:t> met callbacks </a:t>
            </a:r>
            <a:r>
              <a:rPr lang="en-US" baseline="0" dirty="0" err="1" smtClean="0"/>
              <a:t>begint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ALLES met callbacks.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Return = </a:t>
            </a:r>
            <a:r>
              <a:rPr lang="en-US" b="0" baseline="0" dirty="0" err="1" smtClean="0"/>
              <a:t>er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gebeurt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niks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Blocking/polling: </a:t>
            </a:r>
            <a:r>
              <a:rPr lang="en-US" b="0" baseline="0" dirty="0" err="1" smtClean="0"/>
              <a:t>alsnog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wachten</a:t>
            </a:r>
            <a:r>
              <a:rPr lang="en-US" b="0" baseline="0" dirty="0" smtClean="0"/>
              <a:t>…</a:t>
            </a:r>
            <a:endParaRPr lang="nl-NL" b="0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854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Hoe </a:t>
            </a:r>
            <a:r>
              <a:rPr lang="en-US" dirty="0" err="1" smtClean="0"/>
              <a:t>bouw</a:t>
            </a:r>
            <a:r>
              <a:rPr lang="en-US" dirty="0" smtClean="0"/>
              <a:t> je nu </a:t>
            </a:r>
            <a:r>
              <a:rPr lang="en-US" dirty="0" smtClean="0"/>
              <a:t>callbacks (in Java)?</a:t>
            </a:r>
          </a:p>
          <a:p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err="1" smtClean="0"/>
              <a:t>impls</a:t>
            </a:r>
            <a:r>
              <a:rPr lang="en-US" dirty="0" smtClean="0"/>
              <a:t>: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000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Evolutie</a:t>
            </a:r>
            <a:r>
              <a:rPr lang="en-US" dirty="0" smtClean="0"/>
              <a:t> v. callback </a:t>
            </a:r>
            <a:r>
              <a:rPr lang="en-US" dirty="0" err="1" smtClean="0"/>
              <a:t>impls</a:t>
            </a:r>
            <a:r>
              <a:rPr lang="en-US" dirty="0" smtClean="0"/>
              <a:t> in java: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1. Listener </a:t>
            </a:r>
            <a:r>
              <a:rPr lang="en-US" dirty="0" err="1" smtClean="0"/>
              <a:t>iface</a:t>
            </a:r>
            <a:r>
              <a:rPr lang="en-US" dirty="0" smtClean="0"/>
              <a:t> </a:t>
            </a:r>
            <a:r>
              <a:rPr lang="en-US" dirty="0" err="1" smtClean="0"/>
              <a:t>impls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42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Java 1.1 (anonymous) inner class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8165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3. Java8 lambda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40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Hoe design je </a:t>
            </a:r>
            <a:r>
              <a:rPr lang="en-US" dirty="0" err="1" smtClean="0"/>
              <a:t>zoiets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gebruiker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1430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GUI: notification flash (</a:t>
            </a:r>
            <a:r>
              <a:rPr lang="en-US" dirty="0" err="1" smtClean="0"/>
              <a:t>volgende</a:t>
            </a:r>
            <a:r>
              <a:rPr lang="en-US" dirty="0" smtClean="0"/>
              <a:t> </a:t>
            </a:r>
            <a:r>
              <a:rPr lang="en-US" dirty="0" err="1" smtClean="0"/>
              <a:t>scherm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522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willen</a:t>
            </a:r>
            <a:r>
              <a:rPr lang="en-US" dirty="0" smtClean="0"/>
              <a:t> we </a:t>
            </a:r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. </a:t>
            </a:r>
            <a:r>
              <a:rPr lang="en-US" dirty="0" err="1" smtClean="0"/>
              <a:t>Wachten</a:t>
            </a:r>
            <a:r>
              <a:rPr lang="en-US" dirty="0" smtClean="0"/>
              <a:t> is </a:t>
            </a:r>
            <a:r>
              <a:rPr lang="en-US" dirty="0" err="1" smtClean="0"/>
              <a:t>zoooo</a:t>
            </a:r>
            <a:r>
              <a:rPr lang="en-US" baseline="0" dirty="0" smtClean="0"/>
              <a:t> 20e </a:t>
            </a:r>
            <a:r>
              <a:rPr lang="en-US" baseline="0" dirty="0" err="1" smtClean="0"/>
              <a:t>eeuws</a:t>
            </a:r>
            <a:r>
              <a:rPr lang="en-US" baseline="0" dirty="0" smtClean="0"/>
              <a:t>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4222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Oud: </a:t>
            </a:r>
            <a:r>
              <a:rPr lang="en-US" dirty="0" err="1" smtClean="0"/>
              <a:t>zandloper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4385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Daarna</a:t>
            </a:r>
            <a:r>
              <a:rPr lang="en-US" dirty="0" smtClean="0"/>
              <a:t>: spinner. </a:t>
            </a:r>
            <a:r>
              <a:rPr lang="en-US" dirty="0" err="1" smtClean="0"/>
              <a:t>Nieuwerwetse</a:t>
            </a:r>
            <a:r>
              <a:rPr lang="en-US" baseline="0" dirty="0" smtClean="0"/>
              <a:t> variant van de modal dialog – </a:t>
            </a:r>
            <a:r>
              <a:rPr lang="en-US" baseline="0" dirty="0" err="1" smtClean="0"/>
              <a:t>zonder</a:t>
            </a:r>
            <a:r>
              <a:rPr lang="en-US" baseline="0" dirty="0" smtClean="0"/>
              <a:t> cancel…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5102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Nieuwst</a:t>
            </a:r>
            <a:r>
              <a:rPr lang="en-US" dirty="0" smtClean="0"/>
              <a:t>: “flash”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schermdeel</a:t>
            </a:r>
            <a:r>
              <a:rPr lang="en-US" dirty="0" smtClean="0"/>
              <a:t> </a:t>
            </a:r>
            <a:r>
              <a:rPr lang="en-US" dirty="0" err="1" smtClean="0"/>
              <a:t>geupdate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7022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Reactive: responsive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9297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 En </a:t>
            </a:r>
            <a:r>
              <a:rPr lang="en-US" dirty="0" err="1" smtClean="0"/>
              <a:t>dat</a:t>
            </a:r>
            <a:r>
              <a:rPr lang="en-US" dirty="0" smtClean="0"/>
              <a:t> is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anders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responsive</a:t>
            </a:r>
            <a:r>
              <a:rPr lang="en-US" baseline="0" dirty="0" smtClean="0"/>
              <a:t> design!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054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gebruiker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altijd</a:t>
            </a:r>
            <a:r>
              <a:rPr lang="en-US" dirty="0" smtClean="0"/>
              <a:t> door – </a:t>
            </a:r>
            <a:r>
              <a:rPr lang="en-US" dirty="0" err="1" smtClean="0"/>
              <a:t>hoeft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wachten</a:t>
            </a:r>
            <a:r>
              <a:rPr lang="en-US" baseline="0" dirty="0" smtClean="0"/>
              <a:t> op response</a:t>
            </a:r>
            <a:r>
              <a:rPr lang="en-US" dirty="0" smtClean="0"/>
              <a:t>. Hoe?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weet</a:t>
            </a:r>
            <a:r>
              <a:rPr lang="en-US" dirty="0" smtClean="0"/>
              <a:t> het </a:t>
            </a:r>
            <a:r>
              <a:rPr lang="en-US" dirty="0" err="1" smtClean="0"/>
              <a:t>niet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772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 usability </a:t>
            </a:r>
            <a:r>
              <a:rPr lang="en-US" dirty="0" err="1" smtClean="0"/>
              <a:t>probleem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reactive </a:t>
            </a:r>
            <a:r>
              <a:rPr lang="en-US" dirty="0" err="1" smtClean="0"/>
              <a:t>systeem</a:t>
            </a:r>
            <a:r>
              <a:rPr lang="en-US" dirty="0" smtClean="0"/>
              <a:t>: </a:t>
            </a:r>
            <a:r>
              <a:rPr lang="en-US" dirty="0" err="1" smtClean="0"/>
              <a:t>foutafhandeling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Alles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asynchroon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fout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pas heel </a:t>
            </a:r>
            <a:r>
              <a:rPr lang="en-US" baseline="0" dirty="0" err="1" smtClean="0"/>
              <a:t>laat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binnenkomen</a:t>
            </a:r>
            <a:r>
              <a:rPr lang="en-US" baseline="0" dirty="0" smtClean="0"/>
              <a:t>. Hoe </a:t>
            </a:r>
            <a:r>
              <a:rPr lang="en-US" baseline="0" dirty="0" err="1" smtClean="0"/>
              <a:t>toon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fout</a:t>
            </a:r>
            <a:r>
              <a:rPr lang="en-US" baseline="0" dirty="0" smtClean="0"/>
              <a:t> van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langlopend</a:t>
            </a:r>
            <a:r>
              <a:rPr lang="en-US" baseline="0" dirty="0" smtClean="0"/>
              <a:t> e/o </a:t>
            </a:r>
            <a:r>
              <a:rPr lang="en-US" baseline="0" dirty="0" err="1" smtClean="0"/>
              <a:t>fire&amp;forget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proces</a:t>
            </a:r>
            <a:r>
              <a:rPr lang="en-US" baseline="0" dirty="0" smtClean="0"/>
              <a:t>?</a:t>
            </a:r>
            <a:br>
              <a:rPr lang="en-US" baseline="0" dirty="0" smtClean="0"/>
            </a:br>
            <a:r>
              <a:rPr lang="en-US" baseline="0" dirty="0" smtClean="0"/>
              <a:t>=&gt; RHD: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actief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getoond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gebruiker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menubalk</a:t>
            </a:r>
            <a:r>
              <a:rPr lang="en-US" baseline="0" dirty="0" smtClean="0"/>
              <a:t>. Polling! </a:t>
            </a:r>
            <a:r>
              <a:rPr lang="en-US" baseline="0" dirty="0" err="1" smtClean="0"/>
              <a:t>Opslaan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(of </a:t>
            </a:r>
            <a:r>
              <a:rPr lang="en-US" baseline="0" dirty="0" err="1" smtClean="0"/>
              <a:t>minstens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sessie</a:t>
            </a:r>
            <a:r>
              <a:rPr lang="en-US" baseline="0" dirty="0" smtClean="0"/>
              <a:t>).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969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threads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5925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Rxjava</a:t>
            </a:r>
            <a:r>
              <a:rPr lang="en-US" dirty="0" smtClean="0"/>
              <a:t> marble diagram: threading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8167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Still </a:t>
            </a:r>
            <a:r>
              <a:rPr lang="en-US" dirty="0" err="1" smtClean="0"/>
              <a:t>uit</a:t>
            </a:r>
            <a:r>
              <a:rPr lang="en-US" dirty="0" smtClean="0"/>
              <a:t> </a:t>
            </a:r>
            <a:r>
              <a:rPr lang="en-US" dirty="0" err="1" smtClean="0"/>
              <a:t>rxjava</a:t>
            </a:r>
            <a:r>
              <a:rPr lang="en-US" dirty="0" smtClean="0"/>
              <a:t> </a:t>
            </a:r>
            <a:r>
              <a:rPr lang="en-US" dirty="0" err="1" smtClean="0"/>
              <a:t>presentatie</a:t>
            </a:r>
            <a:r>
              <a:rPr lang="en-US" baseline="0" dirty="0" smtClean="0"/>
              <a:t> door </a:t>
            </a:r>
            <a:r>
              <a:rPr lang="en-US" baseline="0" dirty="0" err="1" smtClean="0"/>
              <a:t>netflix</a:t>
            </a:r>
            <a:r>
              <a:rPr lang="en-US" baseline="0" dirty="0" smtClean="0"/>
              <a:t> architect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61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Dus</a:t>
            </a:r>
            <a:r>
              <a:rPr lang="en-US" dirty="0" smtClean="0"/>
              <a:t>: </a:t>
            </a:r>
            <a:r>
              <a:rPr lang="en-US" dirty="0" err="1" smtClean="0"/>
              <a:t>synchrone</a:t>
            </a:r>
            <a:r>
              <a:rPr lang="en-US" baseline="0" dirty="0" smtClean="0"/>
              <a:t> processing </a:t>
            </a:r>
            <a:r>
              <a:rPr lang="en-US" baseline="0" dirty="0" err="1" smtClean="0"/>
              <a:t>verboden</a:t>
            </a:r>
            <a:r>
              <a:rPr lang="en-US" baseline="0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391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Visualisatie</a:t>
            </a:r>
            <a:r>
              <a:rPr lang="en-US" dirty="0" smtClean="0"/>
              <a:t> </a:t>
            </a:r>
            <a:r>
              <a:rPr lang="en-US" dirty="0" err="1" smtClean="0"/>
              <a:t>lastig</a:t>
            </a:r>
            <a:r>
              <a:rPr lang="en-US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sequence diagram </a:t>
            </a:r>
            <a:r>
              <a:rPr lang="en-US" baseline="0" dirty="0" err="1" smtClean="0"/>
              <a:t>toont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objecten</a:t>
            </a:r>
            <a:r>
              <a:rPr lang="en-US" baseline="0" dirty="0" smtClean="0"/>
              <a:t> &amp; methods,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threads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Evt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kleur</a:t>
            </a:r>
            <a:r>
              <a:rPr lang="en-US" baseline="0" dirty="0" smtClean="0"/>
              <a:t> per thread?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Diagrammen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hierboven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allen</a:t>
            </a:r>
            <a:r>
              <a:rPr lang="en-US" baseline="0" dirty="0" smtClean="0"/>
              <a:t> thread &amp; </a:t>
            </a:r>
            <a:r>
              <a:rPr lang="en-US" baseline="0" dirty="0" err="1" smtClean="0"/>
              <a:t>lowlevel</a:t>
            </a:r>
            <a:r>
              <a:rPr lang="en-US" baseline="0" dirty="0" smtClean="0"/>
              <a:t> monitor </a:t>
            </a:r>
            <a:r>
              <a:rPr lang="en-US" baseline="0" dirty="0" err="1" smtClean="0"/>
              <a:t>operaties</a:t>
            </a:r>
            <a:r>
              <a:rPr lang="en-US" baseline="0" dirty="0" smtClean="0"/>
              <a:t> (signal, notify, monitor synchronize block/exit)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Marble diagram </a:t>
            </a:r>
            <a:r>
              <a:rPr lang="en-US" baseline="0" dirty="0" err="1" smtClean="0"/>
              <a:t>focust</a:t>
            </a:r>
            <a:r>
              <a:rPr lang="en-US" baseline="0" dirty="0" smtClean="0"/>
              <a:t> op (event) data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r>
              <a:rPr lang="en-US" dirty="0" smtClean="0"/>
              <a:t>NB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zake</a:t>
            </a:r>
            <a:r>
              <a:rPr lang="en-US" dirty="0" smtClean="0"/>
              <a:t> – multithreading is </a:t>
            </a:r>
            <a:r>
              <a:rPr lang="en-US" dirty="0" err="1" smtClean="0"/>
              <a:t>niet</a:t>
            </a:r>
            <a:r>
              <a:rPr lang="en-US" dirty="0" smtClean="0"/>
              <a:t> ‘t </a:t>
            </a:r>
            <a:r>
              <a:rPr lang="en-US" dirty="0" err="1" smtClean="0"/>
              <a:t>onderwerp</a:t>
            </a:r>
            <a:r>
              <a:rPr lang="en-US" dirty="0" smtClean="0"/>
              <a:t> van </a:t>
            </a: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26590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extra </a:t>
            </a:r>
            <a:r>
              <a:rPr lang="en-US" dirty="0" err="1" smtClean="0"/>
              <a:t>gefaalde</a:t>
            </a:r>
            <a:r>
              <a:rPr lang="en-US" dirty="0" smtClean="0"/>
              <a:t> </a:t>
            </a:r>
            <a:r>
              <a:rPr lang="en-US" dirty="0" err="1" smtClean="0"/>
              <a:t>pogingen</a:t>
            </a:r>
            <a:r>
              <a:rPr lang="en-US" dirty="0" smtClean="0"/>
              <a:t> om thread </a:t>
            </a:r>
            <a:r>
              <a:rPr lang="en-US" dirty="0" err="1" smtClean="0"/>
              <a:t>synchronisatie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visualiseren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49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Niets</a:t>
            </a:r>
            <a:r>
              <a:rPr lang="en-US" dirty="0" smtClean="0"/>
              <a:t> </a:t>
            </a:r>
            <a:r>
              <a:rPr lang="en-US" dirty="0" err="1" smtClean="0"/>
              <a:t>nieuws</a:t>
            </a:r>
            <a:r>
              <a:rPr lang="en-US" dirty="0" smtClean="0"/>
              <a:t>..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4149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het web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4851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INT/IRQ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5284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Message queue:</a:t>
            </a:r>
            <a:r>
              <a:rPr lang="en-US" baseline="0" dirty="0" smtClean="0"/>
              <a:t> request/response; fire &amp; forget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95311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Reactive system: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ws</a:t>
            </a:r>
            <a:r>
              <a:rPr lang="en-US" dirty="0" smtClean="0"/>
              <a:t> in data </a:t>
            </a:r>
            <a:r>
              <a:rPr lang="en-US" dirty="0" err="1" smtClean="0"/>
              <a:t>centre</a:t>
            </a:r>
            <a:r>
              <a:rPr lang="en-US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Wanneer</a:t>
            </a:r>
            <a:r>
              <a:rPr lang="en-US" dirty="0" smtClean="0"/>
              <a:t>/</a:t>
            </a:r>
            <a:r>
              <a:rPr lang="en-US" dirty="0" err="1" smtClean="0"/>
              <a:t>waar</a:t>
            </a:r>
            <a:r>
              <a:rPr lang="en-US" smtClean="0"/>
              <a:t> blocking wait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028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Wrap sync in </a:t>
            </a:r>
            <a:r>
              <a:rPr lang="en-US" dirty="0" err="1" smtClean="0"/>
              <a:t>async</a:t>
            </a:r>
            <a:r>
              <a:rPr lang="en-US" dirty="0" smtClean="0"/>
              <a:t>: ‘</a:t>
            </a:r>
            <a:r>
              <a:rPr lang="en-US" dirty="0" err="1" smtClean="0"/>
              <a:t>verstop</a:t>
            </a:r>
            <a:r>
              <a:rPr lang="en-US" dirty="0" smtClean="0"/>
              <a:t>’ sync call in </a:t>
            </a:r>
            <a:r>
              <a:rPr lang="en-US" dirty="0" err="1" smtClean="0"/>
              <a:t>aparte</a:t>
            </a:r>
            <a:r>
              <a:rPr lang="en-US" dirty="0" smtClean="0"/>
              <a:t> thread en </a:t>
            </a:r>
            <a:r>
              <a:rPr lang="en-US" dirty="0" err="1" smtClean="0"/>
              <a:t>roep</a:t>
            </a:r>
            <a:r>
              <a:rPr lang="en-US" dirty="0" smtClean="0"/>
              <a:t> callback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ontvangen</a:t>
            </a:r>
            <a:r>
              <a:rPr lang="en-US" dirty="0" smtClean="0"/>
              <a:t> response</a:t>
            </a:r>
          </a:p>
          <a:p>
            <a:r>
              <a:rPr lang="en-US" dirty="0" smtClean="0"/>
              <a:t>	=&gt; </a:t>
            </a:r>
            <a:r>
              <a:rPr lang="en-US" dirty="0" err="1" smtClean="0"/>
              <a:t>vrij</a:t>
            </a:r>
            <a:r>
              <a:rPr lang="en-US" dirty="0" smtClean="0"/>
              <a:t> </a:t>
            </a:r>
            <a:r>
              <a:rPr lang="en-US" dirty="0" err="1" smtClean="0"/>
              <a:t>standaard</a:t>
            </a:r>
            <a:endParaRPr lang="en-US" dirty="0" smtClean="0"/>
          </a:p>
          <a:p>
            <a:r>
              <a:rPr lang="en-US" dirty="0" smtClean="0"/>
              <a:t>Wrap </a:t>
            </a:r>
            <a:r>
              <a:rPr lang="en-US" dirty="0" err="1" smtClean="0"/>
              <a:t>async</a:t>
            </a:r>
            <a:r>
              <a:rPr lang="en-US" dirty="0" smtClean="0"/>
              <a:t> in sync: stop </a:t>
            </a:r>
            <a:r>
              <a:rPr lang="en-US" dirty="0" err="1" smtClean="0"/>
              <a:t>async</a:t>
            </a:r>
            <a:r>
              <a:rPr lang="en-US" dirty="0" smtClean="0"/>
              <a:t> code in </a:t>
            </a:r>
            <a:r>
              <a:rPr lang="en-US" dirty="0" err="1" smtClean="0"/>
              <a:t>een</a:t>
            </a:r>
            <a:r>
              <a:rPr lang="en-US" dirty="0" smtClean="0"/>
              <a:t> Future &amp; doe </a:t>
            </a:r>
            <a:r>
              <a:rPr lang="en-US" dirty="0" err="1" smtClean="0"/>
              <a:t>een</a:t>
            </a:r>
            <a:r>
              <a:rPr lang="en-US" dirty="0" smtClean="0"/>
              <a:t> (</a:t>
            </a:r>
            <a:r>
              <a:rPr lang="en-US" dirty="0" err="1" smtClean="0"/>
              <a:t>evt</a:t>
            </a:r>
            <a:r>
              <a:rPr lang="en-US" dirty="0" smtClean="0"/>
              <a:t>. timed) blocking</a:t>
            </a:r>
            <a:r>
              <a:rPr lang="en-US" baseline="0" dirty="0" smtClean="0"/>
              <a:t> wait op de response</a:t>
            </a:r>
          </a:p>
          <a:p>
            <a:r>
              <a:rPr lang="en-US" baseline="0" dirty="0" smtClean="0"/>
              <a:t>	=&gt; ‘</a:t>
            </a:r>
            <a:r>
              <a:rPr lang="en-US" baseline="0" dirty="0" err="1" smtClean="0"/>
              <a:t>eindpunt</a:t>
            </a:r>
            <a:r>
              <a:rPr lang="en-US" baseline="0" dirty="0" smtClean="0"/>
              <a:t>’ van je reactive </a:t>
            </a:r>
            <a:r>
              <a:rPr lang="en-US" baseline="0" dirty="0" err="1" smtClean="0"/>
              <a:t>systeem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verval</a:t>
            </a:r>
            <a:r>
              <a:rPr lang="en-US" baseline="0" dirty="0" smtClean="0"/>
              <a:t> tot </a:t>
            </a:r>
            <a:r>
              <a:rPr lang="en-US" baseline="0" dirty="0" err="1" smtClean="0"/>
              <a:t>synchroon</a:t>
            </a:r>
            <a:r>
              <a:rPr lang="en-US" baseline="0" dirty="0" smtClean="0"/>
              <a:t> / blocking </a:t>
            </a:r>
            <a:r>
              <a:rPr lang="en-US" baseline="0" dirty="0" err="1" smtClean="0"/>
              <a:t>systeem</a:t>
            </a:r>
            <a:endParaRPr lang="en-US" baseline="0" dirty="0" smtClean="0"/>
          </a:p>
          <a:p>
            <a:r>
              <a:rPr lang="en-US" baseline="0" dirty="0" smtClean="0"/>
              <a:t>	=&gt; </a:t>
            </a:r>
            <a:r>
              <a:rPr lang="en-US" baseline="0" dirty="0" err="1" smtClean="0"/>
              <a:t>kies</a:t>
            </a:r>
            <a:r>
              <a:rPr lang="en-US" baseline="0" dirty="0" smtClean="0"/>
              <a:t> </a:t>
            </a:r>
            <a:r>
              <a:rPr lang="en-US" i="1" baseline="0" dirty="0" err="1" smtClean="0"/>
              <a:t>waar</a:t>
            </a:r>
            <a:r>
              <a:rPr lang="en-US" i="0" baseline="0" dirty="0" smtClean="0"/>
              <a:t> je </a:t>
            </a:r>
            <a:r>
              <a:rPr lang="en-US" i="0" baseline="0" dirty="0" err="1" smtClean="0"/>
              <a:t>dit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doet</a:t>
            </a:r>
            <a:r>
              <a:rPr lang="en-US" i="0" baseline="0" dirty="0" smtClean="0"/>
              <a:t>. </a:t>
            </a:r>
          </a:p>
          <a:p>
            <a:r>
              <a:rPr lang="en-US" i="0" baseline="0" dirty="0" smtClean="0"/>
              <a:t>		=&gt; UX </a:t>
            </a:r>
            <a:r>
              <a:rPr lang="en-US" i="0" baseline="0" dirty="0" err="1" smtClean="0"/>
              <a:t>niveau</a:t>
            </a:r>
            <a:r>
              <a:rPr lang="en-US" i="0" baseline="0" dirty="0" smtClean="0"/>
              <a:t> (</a:t>
            </a:r>
            <a:r>
              <a:rPr lang="en-US" i="0" baseline="0" dirty="0" err="1" smtClean="0"/>
              <a:t>gebruiker</a:t>
            </a:r>
            <a:r>
              <a:rPr lang="en-US" i="0" baseline="0" dirty="0" smtClean="0"/>
              <a:t>; </a:t>
            </a:r>
            <a:r>
              <a:rPr lang="en-US" i="0" baseline="0" dirty="0" err="1" smtClean="0"/>
              <a:t>hoogst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haalbare</a:t>
            </a:r>
            <a:r>
              <a:rPr lang="en-US" i="0" baseline="0" dirty="0" smtClean="0"/>
              <a:t>), browser&lt;-&gt;server calls (HHB!), ‘edge’ (webserver), backend (</a:t>
            </a:r>
            <a:r>
              <a:rPr lang="en-US" i="0" baseline="0" dirty="0" err="1" smtClean="0"/>
              <a:t>bv</a:t>
            </a:r>
            <a:r>
              <a:rPr lang="en-US" i="0" baseline="0" dirty="0" smtClean="0"/>
              <a:t>. JMS)</a:t>
            </a:r>
            <a:endParaRPr lang="en-US" baseline="0" dirty="0" smtClean="0"/>
          </a:p>
          <a:p>
            <a:r>
              <a:rPr lang="en-US" baseline="0" dirty="0" smtClean="0"/>
              <a:t>	=&gt;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850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zo</a:t>
            </a:r>
            <a:r>
              <a:rPr lang="en-US" dirty="0" smtClean="0"/>
              <a:t> erg is het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weer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. Maar het is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echt</a:t>
            </a:r>
            <a:r>
              <a:rPr lang="en-US" dirty="0" smtClean="0"/>
              <a:t> </a:t>
            </a:r>
            <a:r>
              <a:rPr lang="en-US" dirty="0" err="1" smtClean="0"/>
              <a:t>anders</a:t>
            </a:r>
            <a:r>
              <a:rPr lang="en-US" dirty="0" smtClean="0"/>
              <a:t> </a:t>
            </a:r>
            <a:r>
              <a:rPr lang="en-US" dirty="0" err="1" smtClean="0"/>
              <a:t>denken</a:t>
            </a:r>
            <a:r>
              <a:rPr lang="en-US" dirty="0" smtClean="0"/>
              <a:t>; </a:t>
            </a:r>
            <a:r>
              <a:rPr lang="en-US" dirty="0" err="1" smtClean="0"/>
              <a:t>omschakeling</a:t>
            </a:r>
            <a:r>
              <a:rPr lang="en-US" dirty="0" smtClean="0"/>
              <a:t> net </a:t>
            </a:r>
            <a:r>
              <a:rPr lang="en-US" dirty="0" err="1" smtClean="0"/>
              <a:t>zoals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IP vs. FP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Procedureel</a:t>
            </a:r>
            <a:r>
              <a:rPr lang="en-US" baseline="0" dirty="0" smtClean="0"/>
              <a:t> vs. 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Closely coupled vs. DI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De </a:t>
            </a:r>
            <a:r>
              <a:rPr lang="en-US" baseline="0" dirty="0" err="1" smtClean="0"/>
              <a:t>naam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helemaal</a:t>
            </a:r>
            <a:r>
              <a:rPr lang="en-US" baseline="0" dirty="0" smtClean="0"/>
              <a:t> de lading – de term </a:t>
            </a:r>
            <a:r>
              <a:rPr lang="en-US" baseline="0" dirty="0" err="1" smtClean="0"/>
              <a:t>verwijst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timing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	 (electronica: asynchronous i.e. self-timed circuit – </a:t>
            </a:r>
            <a:r>
              <a:rPr lang="en-US" baseline="0" dirty="0" err="1" smtClean="0"/>
              <a:t>signalen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uit</a:t>
            </a:r>
            <a:r>
              <a:rPr lang="en-US" baseline="0" dirty="0" smtClean="0"/>
              <a:t> de pas </a:t>
            </a:r>
            <a:r>
              <a:rPr lang="en-US" baseline="0" dirty="0" err="1" smtClean="0"/>
              <a:t>lopen</a:t>
            </a:r>
            <a:r>
              <a:rPr lang="en-US" baseline="0" dirty="0" smtClean="0"/>
              <a:t>, en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inhalen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	synch: </a:t>
            </a:r>
            <a:r>
              <a:rPr lang="en-US" baseline="0" dirty="0" err="1" smtClean="0"/>
              <a:t>parallele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printsporen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bord</a:t>
            </a:r>
            <a:r>
              <a:rPr lang="en-US" baseline="0" dirty="0" smtClean="0"/>
              <a:t> - 1 </a:t>
            </a:r>
            <a:r>
              <a:rPr lang="en-US" baseline="0" dirty="0" err="1" smtClean="0"/>
              <a:t>globale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klokpuls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wacht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langzame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sporen</a:t>
            </a:r>
            <a:r>
              <a:rPr lang="en-US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Anders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betreft</a:t>
            </a:r>
            <a:r>
              <a:rPr lang="en-US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Control flow &amp; timing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Multi threading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Lastig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inzichtelijk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thread </a:t>
            </a:r>
            <a:r>
              <a:rPr lang="en-US" baseline="0" dirty="0" err="1" smtClean="0"/>
              <a:t>welke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uitvoert</a:t>
            </a:r>
            <a:endParaRPr lang="en-US" baseline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 1 class </a:t>
            </a:r>
            <a:r>
              <a:rPr lang="en-US" baseline="0" dirty="0" err="1" smtClean="0"/>
              <a:t>meerdere</a:t>
            </a:r>
            <a:r>
              <a:rPr lang="en-US" baseline="0" dirty="0" smtClean="0"/>
              <a:t> threads </a:t>
            </a:r>
            <a:r>
              <a:rPr lang="en-US" baseline="0" dirty="0" err="1" smtClean="0"/>
              <a:t>actief</a:t>
            </a:r>
            <a:r>
              <a:rPr lang="en-US" baseline="0" dirty="0" smtClean="0"/>
              <a:t> (callback </a:t>
            </a:r>
            <a:r>
              <a:rPr lang="en-US" baseline="0" dirty="0" err="1" smtClean="0"/>
              <a:t>vaak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vanuit</a:t>
            </a:r>
            <a:r>
              <a:rPr lang="en-US" baseline="0" dirty="0" smtClean="0"/>
              <a:t> thread pool)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Nog </a:t>
            </a:r>
            <a:r>
              <a:rPr lang="en-US" baseline="0" dirty="0" err="1" smtClean="0"/>
              <a:t>lastiger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nesting-in-nesting-in…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745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Timing is </a:t>
            </a:r>
            <a:r>
              <a:rPr lang="en-US" dirty="0" err="1" smtClean="0"/>
              <a:t>anders</a:t>
            </a:r>
            <a:r>
              <a:rPr lang="en-US" dirty="0" smtClean="0"/>
              <a:t> – </a:t>
            </a:r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err="1" smtClean="0"/>
              <a:t>loopt</a:t>
            </a:r>
            <a:r>
              <a:rPr lang="en-US" dirty="0" smtClean="0"/>
              <a:t> door </a:t>
            </a:r>
            <a:r>
              <a:rPr lang="en-US" dirty="0" err="1" smtClean="0"/>
              <a:t>elkaar</a:t>
            </a:r>
            <a:r>
              <a:rPr lang="en-US" dirty="0" smtClean="0"/>
              <a:t>.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seriele</a:t>
            </a:r>
            <a:r>
              <a:rPr lang="en-US" dirty="0" smtClean="0"/>
              <a:t> request-response reeks. </a:t>
            </a:r>
            <a:r>
              <a:rPr lang="en-US" dirty="0" err="1" smtClean="0"/>
              <a:t>Als</a:t>
            </a:r>
            <a:r>
              <a:rPr lang="en-US" dirty="0" smtClean="0"/>
              <a:t> 1 response later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heb</a:t>
            </a:r>
            <a:r>
              <a:rPr lang="en-US" dirty="0" smtClean="0"/>
              <a:t> je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synchroon</a:t>
            </a:r>
            <a:r>
              <a:rPr lang="en-US" dirty="0" smtClean="0"/>
              <a:t> ‘head of line’ blocking;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asynchroon</a:t>
            </a:r>
            <a:r>
              <a:rPr lang="en-US" dirty="0" smtClean="0"/>
              <a:t> </a:t>
            </a:r>
            <a:r>
              <a:rPr lang="en-US" dirty="0" err="1" smtClean="0"/>
              <a:t>komt</a:t>
            </a:r>
            <a:r>
              <a:rPr lang="en-US" dirty="0" smtClean="0"/>
              <a:t> die </a:t>
            </a:r>
            <a:r>
              <a:rPr lang="en-US" dirty="0" err="1" smtClean="0"/>
              <a:t>ene</a:t>
            </a:r>
            <a:r>
              <a:rPr lang="en-US" dirty="0" smtClean="0"/>
              <a:t> later </a:t>
            </a:r>
            <a:r>
              <a:rPr lang="en-US" dirty="0" err="1" smtClean="0"/>
              <a:t>aan</a:t>
            </a:r>
            <a:r>
              <a:rPr lang="en-US" dirty="0" smtClean="0"/>
              <a:t>. De rest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al. </a:t>
            </a:r>
            <a:r>
              <a:rPr lang="en-US" dirty="0" err="1" smtClean="0"/>
              <a:t>Dus</a:t>
            </a:r>
            <a:r>
              <a:rPr lang="en-US" dirty="0" smtClean="0"/>
              <a:t>: </a:t>
            </a:r>
            <a:r>
              <a:rPr lang="en-US" dirty="0" err="1" smtClean="0"/>
              <a:t>ontkoppeling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Bij</a:t>
            </a:r>
            <a:r>
              <a:rPr lang="en-US" dirty="0" smtClean="0"/>
              <a:t> sync.</a:t>
            </a:r>
            <a:r>
              <a:rPr lang="en-US" baseline="0" dirty="0" smtClean="0"/>
              <a:t> is het </a:t>
            </a:r>
            <a:r>
              <a:rPr lang="en-US" baseline="0" dirty="0" err="1" smtClean="0"/>
              <a:t>voldoende</a:t>
            </a:r>
            <a:r>
              <a:rPr lang="en-US" baseline="0" dirty="0" smtClean="0"/>
              <a:t> om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timeout op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nemen</a:t>
            </a:r>
            <a:r>
              <a:rPr lang="en-US" baseline="0" dirty="0" smtClean="0"/>
              <a:t> per request;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moet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achter</a:t>
            </a:r>
            <a:r>
              <a:rPr lang="en-US" baseline="0" dirty="0" smtClean="0"/>
              <a:t> de status (&amp; </a:t>
            </a:r>
            <a:r>
              <a:rPr lang="en-US" baseline="0" dirty="0" err="1" smtClean="0"/>
              <a:t>evt</a:t>
            </a:r>
            <a:r>
              <a:rPr lang="en-US" baseline="0" dirty="0" smtClean="0"/>
              <a:t>. response) </a:t>
            </a:r>
            <a:r>
              <a:rPr lang="en-US" baseline="0" dirty="0" err="1" smtClean="0"/>
              <a:t>aanjagen</a:t>
            </a:r>
            <a:r>
              <a:rPr lang="en-US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419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 sync/</a:t>
            </a:r>
            <a:r>
              <a:rPr lang="en-US" dirty="0" err="1" smtClean="0"/>
              <a:t>async</a:t>
            </a:r>
            <a:r>
              <a:rPr lang="en-US" dirty="0" smtClean="0"/>
              <a:t> 3 </a:t>
            </a:r>
            <a:r>
              <a:rPr lang="en-US" dirty="0" err="1" smtClean="0"/>
              <a:t>aspecten</a:t>
            </a:r>
            <a:r>
              <a:rPr lang="en-US" dirty="0" smtClean="0"/>
              <a:t>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half duplex – full duplex</a:t>
            </a:r>
            <a:endParaRPr lang="nl-N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timing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baseline="0" dirty="0" err="1" smtClean="0"/>
              <a:t>onafhankelijke</a:t>
            </a:r>
            <a:r>
              <a:rPr lang="en-US" b="1" u="sng" baseline="0" dirty="0" smtClean="0"/>
              <a:t> </a:t>
            </a:r>
            <a:r>
              <a:rPr lang="en-US" b="1" u="sng" baseline="0" dirty="0" err="1" smtClean="0"/>
              <a:t>verwerking</a:t>
            </a:r>
            <a:r>
              <a:rPr lang="en-US" b="0" u="none" baseline="0" dirty="0" smtClean="0"/>
              <a:t> (</a:t>
            </a:r>
            <a:r>
              <a:rPr lang="en-US" b="0" u="none" baseline="0" dirty="0" err="1" smtClean="0"/>
              <a:t>vaak</a:t>
            </a:r>
            <a:r>
              <a:rPr lang="en-US" b="0" u="none" baseline="0" dirty="0" smtClean="0"/>
              <a:t> via </a:t>
            </a:r>
            <a:r>
              <a:rPr lang="en-US" b="0" u="none" dirty="0" smtClean="0"/>
              <a:t>multithreading</a:t>
            </a:r>
            <a:r>
              <a:rPr lang="en-US" b="0" u="none" baseline="0" dirty="0" smtClean="0"/>
              <a:t>)</a:t>
            </a:r>
            <a:endParaRPr lang="en-US" b="0" u="none" dirty="0" smtClean="0"/>
          </a:p>
          <a:p>
            <a:endParaRPr lang="en-US" dirty="0" smtClean="0"/>
          </a:p>
          <a:p>
            <a:r>
              <a:rPr lang="en-US" dirty="0" smtClean="0"/>
              <a:t>Sync: response ‘op de </a:t>
            </a:r>
            <a:r>
              <a:rPr lang="en-US" dirty="0" err="1" smtClean="0"/>
              <a:t>terugweg</a:t>
            </a:r>
            <a:r>
              <a:rPr lang="en-US" dirty="0" smtClean="0"/>
              <a:t>’ – 180* </a:t>
            </a:r>
            <a:r>
              <a:rPr lang="en-US" dirty="0" err="1" smtClean="0"/>
              <a:t>bocht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eindpunt</a:t>
            </a:r>
            <a:endParaRPr lang="en-US" baseline="0" dirty="0" smtClean="0"/>
          </a:p>
          <a:p>
            <a:r>
              <a:rPr lang="en-US" baseline="0" dirty="0" err="1" smtClean="0"/>
              <a:t>Async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beide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onafhankelijk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439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>
                <a:hlinkClick r:id="rId3" tooltip="Computer programming"/>
              </a:rPr>
              <a:t>computer programming</a:t>
            </a:r>
            <a:r>
              <a:rPr lang="en-US" dirty="0" smtClean="0"/>
              <a:t>, </a:t>
            </a:r>
            <a:r>
              <a:rPr lang="en-US" u="sng" dirty="0" smtClean="0"/>
              <a:t>asynchronous events</a:t>
            </a:r>
            <a:r>
              <a:rPr lang="en-US" dirty="0" smtClean="0"/>
              <a:t> are those occurring </a:t>
            </a:r>
            <a:r>
              <a:rPr lang="en-US" u="sng" dirty="0" smtClean="0"/>
              <a:t>independently of the main program flow</a:t>
            </a:r>
            <a:r>
              <a:rPr lang="en-US" dirty="0" smtClean="0"/>
              <a:t>. Asynchronous actions are actions executed in a </a:t>
            </a:r>
            <a:r>
              <a:rPr lang="en-US" dirty="0" smtClean="0">
                <a:hlinkClick r:id="rId4" tooltip="Non-blocking algorithm"/>
              </a:rPr>
              <a:t>non-blocking</a:t>
            </a:r>
            <a:r>
              <a:rPr lang="en-US" dirty="0" smtClean="0"/>
              <a:t> scheme, allowing the main program flow to continue processing.</a:t>
            </a:r>
          </a:p>
          <a:p>
            <a:r>
              <a:rPr lang="en-US" dirty="0" smtClean="0">
                <a:hlinkClick r:id="rId5" tooltip="Asynchronous I/O"/>
              </a:rPr>
              <a:t>Asynchronous I/O</a:t>
            </a:r>
            <a:r>
              <a:rPr lang="en-US" dirty="0" smtClean="0"/>
              <a:t> is a form of input/output processing that </a:t>
            </a:r>
            <a:r>
              <a:rPr lang="en-US" u="sng" dirty="0" smtClean="0"/>
              <a:t>permits other processing to continue before the transmission has finished</a:t>
            </a:r>
          </a:p>
          <a:p>
            <a:endParaRPr lang="en-US" u="none" dirty="0" smtClean="0"/>
          </a:p>
          <a:p>
            <a:r>
              <a:rPr lang="en-US" u="none" dirty="0" err="1" smtClean="0"/>
              <a:t>Dit</a:t>
            </a:r>
            <a:r>
              <a:rPr lang="en-US" u="none" dirty="0" smtClean="0"/>
              <a:t> is </a:t>
            </a:r>
            <a:r>
              <a:rPr lang="en-US" u="none" dirty="0" err="1" smtClean="0"/>
              <a:t>waarom</a:t>
            </a:r>
            <a:r>
              <a:rPr lang="en-US" u="none" dirty="0" smtClean="0"/>
              <a:t> Ajax </a:t>
            </a:r>
            <a:r>
              <a:rPr lang="en-US" u="none" dirty="0" err="1" smtClean="0"/>
              <a:t>zo</a:t>
            </a:r>
            <a:r>
              <a:rPr lang="en-US" u="none" dirty="0" smtClean="0"/>
              <a:t> </a:t>
            </a:r>
            <a:r>
              <a:rPr lang="en-US" u="none" dirty="0" err="1" smtClean="0"/>
              <a:t>heet</a:t>
            </a:r>
            <a:r>
              <a:rPr lang="en-US" u="none" dirty="0" smtClean="0"/>
              <a:t>: XHR </a:t>
            </a:r>
            <a:r>
              <a:rPr lang="en-US" u="none" dirty="0" err="1" smtClean="0"/>
              <a:t>voert</a:t>
            </a:r>
            <a:r>
              <a:rPr lang="en-US" u="none" dirty="0" smtClean="0"/>
              <a:t> HTTP </a:t>
            </a:r>
            <a:r>
              <a:rPr lang="en-US" u="none" dirty="0" err="1" smtClean="0"/>
              <a:t>req</a:t>
            </a:r>
            <a:r>
              <a:rPr lang="en-US" u="none" dirty="0" smtClean="0"/>
              <a:t>/</a:t>
            </a:r>
            <a:r>
              <a:rPr lang="en-US" u="none" dirty="0" err="1" smtClean="0"/>
              <a:t>resp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uit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buiten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normale</a:t>
            </a:r>
            <a:r>
              <a:rPr lang="en-US" u="none" baseline="0" dirty="0" smtClean="0"/>
              <a:t> (</a:t>
            </a:r>
            <a:r>
              <a:rPr lang="en-US" u="none" baseline="0" dirty="0" err="1" smtClean="0"/>
              <a:t>pagina</a:t>
            </a:r>
            <a:r>
              <a:rPr lang="en-US" u="none" baseline="0" dirty="0" smtClean="0"/>
              <a:t> </a:t>
            </a:r>
            <a:r>
              <a:rPr lang="en-US" u="none" baseline="0" dirty="0" err="1" smtClean="0"/>
              <a:t>navigatie</a:t>
            </a:r>
            <a:r>
              <a:rPr lang="en-US" u="none" baseline="0" dirty="0" smtClean="0"/>
              <a:t>) </a:t>
            </a:r>
            <a:r>
              <a:rPr lang="en-US" u="none" baseline="0" dirty="0" err="1" smtClean="0"/>
              <a:t>browserflow</a:t>
            </a:r>
            <a:r>
              <a:rPr lang="en-US" u="none" baseline="0" dirty="0" smtClean="0"/>
              <a:t> om</a:t>
            </a:r>
            <a:endParaRPr lang="en-US" u="none" dirty="0" smtClean="0"/>
          </a:p>
          <a:p>
            <a:r>
              <a:rPr lang="en-US" dirty="0" smtClean="0"/>
              <a:t>“</a:t>
            </a:r>
            <a:r>
              <a:rPr lang="en-US" dirty="0" err="1" smtClean="0"/>
              <a:t>Betere</a:t>
            </a:r>
            <a:r>
              <a:rPr lang="en-US" dirty="0" smtClean="0"/>
              <a:t>” </a:t>
            </a:r>
            <a:r>
              <a:rPr lang="en-US" dirty="0" err="1" smtClean="0"/>
              <a:t>naam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Bjax</a:t>
            </a:r>
            <a:r>
              <a:rPr lang="en-US" baseline="0" dirty="0" smtClean="0"/>
              <a:t> – Background … (</a:t>
            </a:r>
            <a:r>
              <a:rPr lang="en-US" baseline="0" dirty="0" err="1" smtClean="0"/>
              <a:t>vandaar</a:t>
            </a:r>
            <a:r>
              <a:rPr lang="en-US" baseline="0" dirty="0" smtClean="0"/>
              <a:t> de ‘detour’)</a:t>
            </a:r>
          </a:p>
          <a:p>
            <a:endParaRPr lang="en-US" baseline="0" dirty="0" smtClean="0"/>
          </a:p>
          <a:p>
            <a:r>
              <a:rPr lang="en-US" dirty="0" smtClean="0"/>
              <a:t>Ajax [..] Despite the name, the use of XML is not required [..] </a:t>
            </a:r>
            <a:r>
              <a:rPr lang="en-US" u="sng" dirty="0" smtClean="0"/>
              <a:t>and the requests do not need to be asynchronous.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301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HTTP/1.x is client-initiated </a:t>
            </a:r>
            <a:r>
              <a:rPr lang="en-US" dirty="0" smtClean="0"/>
              <a:t>unidirectional half-duplex</a:t>
            </a:r>
            <a:r>
              <a:rPr lang="en-US" dirty="0" smtClean="0"/>
              <a:t>: de client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beginnen</a:t>
            </a:r>
            <a:r>
              <a:rPr lang="en-US" dirty="0" smtClean="0"/>
              <a:t> met </a:t>
            </a:r>
            <a:r>
              <a:rPr lang="en-US" dirty="0" err="1" smtClean="0"/>
              <a:t>praten</a:t>
            </a:r>
            <a:r>
              <a:rPr lang="en-US" dirty="0" smtClean="0"/>
              <a:t>, en de server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(en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) </a:t>
            </a:r>
            <a:r>
              <a:rPr lang="en-US" dirty="0" err="1" smtClean="0"/>
              <a:t>antwoorden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ontbreekt</a:t>
            </a:r>
            <a:r>
              <a:rPr lang="en-US" dirty="0" smtClean="0"/>
              <a:t>?</a:t>
            </a:r>
            <a:r>
              <a:rPr lang="en-US" baseline="0" dirty="0" smtClean="0"/>
              <a:t> … (</a:t>
            </a:r>
            <a:r>
              <a:rPr lang="en-US" baseline="0" dirty="0" err="1" smtClean="0"/>
              <a:t>zie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volgende</a:t>
            </a:r>
            <a:r>
              <a:rPr lang="en-US" baseline="0" dirty="0" smtClean="0"/>
              <a:t> sheet)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875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5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3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52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6393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06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91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54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07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59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1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85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72548-8163-4577-A8B7-B2CCBC237441}" type="datetimeFigureOut">
              <a:rPr lang="nl-NL" smtClean="0"/>
              <a:t>29-11-2014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BE69-AB04-4DDF-B7A2-576472CC4B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8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is </a:t>
            </a:r>
            <a:r>
              <a:rPr lang="en-US" dirty="0" err="1" smtClean="0"/>
              <a:t>async</a:t>
            </a:r>
            <a:r>
              <a:rPr lang="en-US" dirty="0" smtClean="0"/>
              <a:t> programming?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2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31" y="1600200"/>
            <a:ext cx="6036938" cy="4525963"/>
          </a:xfrm>
        </p:spPr>
      </p:pic>
    </p:spTree>
    <p:extLst>
      <p:ext uri="{BB962C8B-B14F-4D97-AF65-F5344CB8AC3E}">
        <p14:creationId xmlns:p14="http://schemas.microsoft.com/office/powerpoint/2010/main" val="41355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7050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40768"/>
            <a:ext cx="3401839" cy="4469963"/>
          </a:xfrm>
        </p:spPr>
      </p:pic>
    </p:spTree>
    <p:extLst>
      <p:ext uri="{BB962C8B-B14F-4D97-AF65-F5344CB8AC3E}">
        <p14:creationId xmlns:p14="http://schemas.microsoft.com/office/powerpoint/2010/main" val="218375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" y="1600200"/>
            <a:ext cx="7559019" cy="4525963"/>
          </a:xfrm>
        </p:spPr>
      </p:pic>
    </p:spTree>
    <p:extLst>
      <p:ext uri="{BB962C8B-B14F-4D97-AF65-F5344CB8AC3E}">
        <p14:creationId xmlns:p14="http://schemas.microsoft.com/office/powerpoint/2010/main" val="33478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1909539"/>
            <a:ext cx="6191250" cy="3895725"/>
          </a:xfrm>
        </p:spPr>
      </p:pic>
    </p:spTree>
    <p:extLst>
      <p:ext uri="{BB962C8B-B14F-4D97-AF65-F5344CB8AC3E}">
        <p14:creationId xmlns:p14="http://schemas.microsoft.com/office/powerpoint/2010/main" val="39840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64" y="2072231"/>
            <a:ext cx="5887272" cy="3581900"/>
          </a:xfrm>
        </p:spPr>
      </p:pic>
    </p:spTree>
    <p:extLst>
      <p:ext uri="{BB962C8B-B14F-4D97-AF65-F5344CB8AC3E}">
        <p14:creationId xmlns:p14="http://schemas.microsoft.com/office/powerpoint/2010/main" val="325011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Hollywood Princi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32856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6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Inversion/Eversion : Movements, Anatomy atlas, Medical illustr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054225"/>
            <a:ext cx="4381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 descr="http://gamesdbase.com/Media/SYSTEM/Amstrad_GX4000/Title/big/Fire_And_Forget_2_-_1990_-_Titus_Softw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7886700" cy="591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3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http://www.ims4you.co.uk/c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263691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0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44821"/>
            <a:ext cx="5486400" cy="4236720"/>
          </a:xfrm>
        </p:spPr>
      </p:pic>
    </p:spTree>
    <p:extLst>
      <p:ext uri="{BB962C8B-B14F-4D97-AF65-F5344CB8AC3E}">
        <p14:creationId xmlns:p14="http://schemas.microsoft.com/office/powerpoint/2010/main" val="7848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http://bloggerhouse.net/wp-content/uploads/2010/09/a-blast-from-the-pas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28800"/>
            <a:ext cx="57531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92" y="1600200"/>
            <a:ext cx="40486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08720"/>
            <a:ext cx="4112915" cy="274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07105"/>
            <a:ext cx="4285928" cy="315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73" y="227698"/>
            <a:ext cx="504825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1052736"/>
            <a:ext cx="7134225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render_item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itemDatabase.get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("123",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(item) 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item.author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nl-NL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current_user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render_own_post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(item));</a:t>
            </a:r>
          </a:p>
          <a:p>
            <a:pPr marL="0" indent="0">
              <a:buNone/>
            </a:pP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authorDatabase.get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item.author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author_info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render_post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(item</a:t>
            </a:r>
            <a:r>
              <a:rPr lang="nl-NL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authr</a:t>
            </a: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 return!</a:t>
            </a:r>
            <a:endParaRPr lang="nl-NL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758156"/>
            <a:ext cx="3333750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6356"/>
            <a:ext cx="3810000" cy="2533650"/>
          </a:xfrm>
        </p:spPr>
      </p:pic>
    </p:spTree>
    <p:extLst>
      <p:ext uri="{BB962C8B-B14F-4D97-AF65-F5344CB8AC3E}">
        <p14:creationId xmlns:p14="http://schemas.microsoft.com/office/powerpoint/2010/main" val="281267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http://wongbauman.com/wp-content/uploads/2013/02/cons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13078"/>
            <a:ext cx="4817343" cy="48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12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 descr="???????????????????????????????????????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08920"/>
            <a:ext cx="3827089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42" name="Picture 2" descr="File:Anonymou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132856"/>
            <a:ext cx="2612157" cy="361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0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218" name="Picture 2" descr="Tri-Lam T-Shi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27527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4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134458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70" y="1600200"/>
            <a:ext cx="44270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94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619" y="1628800"/>
            <a:ext cx="4682653" cy="468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8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424142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8758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34" y="1600200"/>
            <a:ext cx="3407731" cy="4525963"/>
          </a:xfrm>
        </p:spPr>
      </p:pic>
    </p:spTree>
    <p:extLst>
      <p:ext uri="{BB962C8B-B14F-4D97-AF65-F5344CB8AC3E}">
        <p14:creationId xmlns:p14="http://schemas.microsoft.com/office/powerpoint/2010/main" val="42150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610644"/>
            <a:ext cx="7086600" cy="2505075"/>
          </a:xfrm>
        </p:spPr>
      </p:pic>
    </p:spTree>
    <p:extLst>
      <p:ext uri="{BB962C8B-B14F-4D97-AF65-F5344CB8AC3E}">
        <p14:creationId xmlns:p14="http://schemas.microsoft.com/office/powerpoint/2010/main" val="28879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64" y="1600200"/>
            <a:ext cx="7543271" cy="4525963"/>
          </a:xfrm>
        </p:spPr>
      </p:pic>
    </p:spTree>
    <p:extLst>
      <p:ext uri="{BB962C8B-B14F-4D97-AF65-F5344CB8AC3E}">
        <p14:creationId xmlns:p14="http://schemas.microsoft.com/office/powerpoint/2010/main" val="258438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140968"/>
            <a:ext cx="8549069" cy="187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76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77219"/>
            <a:ext cx="398145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3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79827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2" name="Picture 4" descr="https://github.com/ReactiveX/RxJava/wiki/images/rx-operators/observeOn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1" y="1907281"/>
            <a:ext cx="8128418" cy="391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3" y="2023131"/>
            <a:ext cx="7131713" cy="368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94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3" y="1484784"/>
            <a:ext cx="6705600" cy="2105025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3933056"/>
            <a:ext cx="67151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0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9" y="1600200"/>
            <a:ext cx="6554321" cy="4525963"/>
          </a:xfrm>
        </p:spPr>
      </p:pic>
    </p:spTree>
    <p:extLst>
      <p:ext uri="{BB962C8B-B14F-4D97-AF65-F5344CB8AC3E}">
        <p14:creationId xmlns:p14="http://schemas.microsoft.com/office/powerpoint/2010/main" val="9272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5353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276872"/>
            <a:ext cx="3096344" cy="3123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359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891506"/>
            <a:ext cx="6200775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15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434431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81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416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958181"/>
            <a:ext cx="4762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98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68" y="1600200"/>
            <a:ext cx="4503863" cy="4525963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564904"/>
            <a:ext cx="3651337" cy="36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122" name="Picture 2" descr="http://bhbbottawa.ca/wp-system/uploads/2011/10/ChickenSnackWra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816"/>
            <a:ext cx="5541355" cy="396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58181"/>
            <a:ext cx="3810000" cy="3810000"/>
          </a:xfrm>
        </p:spPr>
      </p:pic>
    </p:spTree>
    <p:extLst>
      <p:ext uri="{BB962C8B-B14F-4D97-AF65-F5344CB8AC3E}">
        <p14:creationId xmlns:p14="http://schemas.microsoft.com/office/powerpoint/2010/main" val="262340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329656"/>
            <a:ext cx="3333750" cy="3067050"/>
          </a:xfrm>
        </p:spPr>
      </p:pic>
    </p:spTree>
    <p:extLst>
      <p:ext uri="{BB962C8B-B14F-4D97-AF65-F5344CB8AC3E}">
        <p14:creationId xmlns:p14="http://schemas.microsoft.com/office/powerpoint/2010/main" val="214834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0" y="1640959"/>
            <a:ext cx="7365080" cy="4444445"/>
          </a:xfrm>
        </p:spPr>
      </p:pic>
    </p:spTree>
    <p:extLst>
      <p:ext uri="{BB962C8B-B14F-4D97-AF65-F5344CB8AC3E}">
        <p14:creationId xmlns:p14="http://schemas.microsoft.com/office/powerpoint/2010/main" val="269184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r="51098"/>
          <a:stretch/>
        </p:blipFill>
        <p:spPr bwMode="auto">
          <a:xfrm>
            <a:off x="3203848" y="2420888"/>
            <a:ext cx="2226568" cy="281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2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997</Words>
  <Application>Microsoft Office PowerPoint</Application>
  <PresentationFormat>Diavoorstelling (4:3)</PresentationFormat>
  <Paragraphs>184</Paragraphs>
  <Slides>50</Slides>
  <Notes>47</Notes>
  <HiddenSlides>6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1" baseType="lpstr">
      <vt:lpstr>Kantoorthema</vt:lpstr>
      <vt:lpstr>Wat is async programming?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cp:lastModifiedBy>Pretzel</cp:lastModifiedBy>
  <cp:revision>50</cp:revision>
  <dcterms:created xsi:type="dcterms:W3CDTF">2014-11-04T20:37:32Z</dcterms:created>
  <dcterms:modified xsi:type="dcterms:W3CDTF">2014-11-29T20:45:02Z</dcterms:modified>
</cp:coreProperties>
</file>